
<file path=[Content_Types].xml><?xml version="1.0" encoding="utf-8"?>
<Types xmlns="http://schemas.openxmlformats.org/package/2006/content-types">
  <Default Extension="rels" ContentType="application/vnd.openxmlformats-package.relationships+xml"/>
  <Default Extension="emf" ContentType="image/x-emf"/>
  <Default Extension="xml" ContentType="application/vnd.openxmlformats-officedocument.presentationml.slideLayout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customXml/itemProps2.xml" ContentType="application/vnd.openxmlformats-officedocument.customXmlProperties+xml"/>
  <Override PartName="/docProps/app.xml" ContentType="application/vnd.openxmlformats-officedocument.extended-properties+xml"/>
  <Default Extension="jpeg" ContentType="image/jpeg"/>
  <Override PartName="/ppt/handoutMasters/handoutMaster1.xml" ContentType="application/vnd.openxmlformats-officedocument.presentationml.handout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customXml/item2.xml" ContentType="application/xml"/>
  <Override PartName="/ppt/presProps.xml" ContentType="application/vnd.openxmlformats-officedocument.presentationml.presProps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theme/theme5.xml" ContentType="application/vnd.openxmlformats-officedocument.theme+xml"/>
  <Override PartName="/customXml/item1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ppt/theme/theme2.xml" ContentType="application/vnd.openxmlformats-officedocument.them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3.xml" ContentType="application/vnd.openxmlformats-officedocument.presentationml.slide+xml"/>
  <Default Extension="png" ContentType="image/png"/>
  <Override PartName="/ppt/presentation.xml" ContentType="application/vnd.openxmlformats-officedocument.presentationml.presentation.mai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86" r:id="rId6"/>
  </p:sldMasterIdLst>
  <p:notesMasterIdLst>
    <p:notesMasterId r:id="rId17"/>
  </p:notesMasterIdLst>
  <p:handoutMasterIdLst>
    <p:handoutMasterId r:id="rId18"/>
  </p:handoutMasterIdLst>
  <p:sldIdLst>
    <p:sldId id="256" r:id="rId7"/>
    <p:sldId id="375" r:id="rId8"/>
    <p:sldId id="376" r:id="rId9"/>
    <p:sldId id="374" r:id="rId10"/>
    <p:sldId id="377" r:id="rId11"/>
    <p:sldId id="378" r:id="rId12"/>
    <p:sldId id="381" r:id="rId13"/>
    <p:sldId id="380" r:id="rId14"/>
    <p:sldId id="382" r:id="rId15"/>
    <p:sldId id="316" r:id="rId1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E0"/>
    <a:srgbClr val="63666A"/>
    <a:srgbClr val="002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n-US"/>
              <a:t>Lockheed Martin Proprietary Information</a:t>
            </a: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71B0925-D018-4694-8BD2-B89F172BCC0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  <a:p>
            <a:r>
              <a:rPr lang="en-US"/>
              <a:t>Lockheed Martin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751C376-EA5F-40EB-B5C9-F210D82C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8753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n-US"/>
              <a:t>Lockheed Martin Proprietary Information</a:t>
            </a: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F8F5D99-016A-414A-B5D0-2B391DB0FAA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  <a:p>
            <a:r>
              <a:rPr lang="en-US"/>
              <a:t>Lockheed Martin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1F5F514-E216-4B0B-9B33-6FEA2EC08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084382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755110" y="3981389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55110" y="4232439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59" y="5014795"/>
            <a:ext cx="4948480" cy="1195882"/>
          </a:xfrm>
          <a:prstGeom prst="rect">
            <a:avLst/>
          </a:prstGeom>
        </p:spPr>
      </p:pic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755111" y="2221008"/>
            <a:ext cx="10684021" cy="8633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72230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74320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90" y="2397012"/>
            <a:ext cx="8125218" cy="19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1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753989" y="4158597"/>
            <a:ext cx="10684021" cy="61233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Presenter’s Full Name</a:t>
            </a:r>
            <a:br>
              <a:rPr lang="en-US" dirty="0"/>
            </a:br>
            <a:r>
              <a:rPr lang="en-US" dirty="0"/>
              <a:t>Job Title</a:t>
            </a:r>
          </a:p>
          <a:p>
            <a:pPr lvl="0"/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53989" y="3694076"/>
            <a:ext cx="10684021" cy="3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Location/Date</a:t>
            </a: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363742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bg1"/>
                </a:solidFill>
              </a:rPr>
              <a:t>LOCKHEED MARTIN PROPRIETARY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74125-F2D3-4455-9B62-BF3D58EFF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388" y="2121732"/>
            <a:ext cx="10676622" cy="872779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084382"/>
            <a:ext cx="10684021" cy="4030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A3D446-DD26-8746-A5E0-4AA01199C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59" y="5014795"/>
            <a:ext cx="4948480" cy="11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370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151569" y="2594573"/>
            <a:ext cx="5040431" cy="3246765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61851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AC895-F598-4168-89AA-53841B232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3424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-7088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3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B5AA1A-C1FF-4B63-9DA3-C913E87397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83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A6DCC5-4877-40C7-A5CA-38F29CCAD5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018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C976-236D-4BDB-B86F-53983B9790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8821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86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2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</p:spTree>
    <p:extLst>
      <p:ext uri="{BB962C8B-B14F-4D97-AF65-F5344CB8AC3E}">
        <p14:creationId xmlns:p14="http://schemas.microsoft.com/office/powerpoint/2010/main" val="3359127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60E2-4A59-41CF-9D25-3932C87321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109" y="2454765"/>
            <a:ext cx="10684021" cy="1081902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536666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none" baseline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Transition Subtitle</a:t>
            </a:r>
          </a:p>
        </p:txBody>
      </p:sp>
    </p:spTree>
    <p:extLst>
      <p:ext uri="{BB962C8B-B14F-4D97-AF65-F5344CB8AC3E}">
        <p14:creationId xmlns:p14="http://schemas.microsoft.com/office/powerpoint/2010/main" val="880669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954763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BD9DDB-A09A-4508-8684-E4BD4F1A45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4"/>
            <a:ext cx="10515600" cy="836572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enter text.</a:t>
            </a:r>
          </a:p>
        </p:txBody>
      </p:sp>
    </p:spTree>
    <p:extLst>
      <p:ext uri="{BB962C8B-B14F-4D97-AF65-F5344CB8AC3E}">
        <p14:creationId xmlns:p14="http://schemas.microsoft.com/office/powerpoint/2010/main" val="35780899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370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151569" y="2594573"/>
            <a:ext cx="5040431" cy="3246765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358796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rgbClr val="00A3E0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545313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068170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3000" kern="1200" cap="none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message here.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7302EB-4139-484D-A2C3-7376F118F1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/>
              <a:t>Click to enter bulleted text.</a:t>
            </a:r>
          </a:p>
        </p:txBody>
      </p:sp>
    </p:spTree>
    <p:extLst>
      <p:ext uri="{BB962C8B-B14F-4D97-AF65-F5344CB8AC3E}">
        <p14:creationId xmlns:p14="http://schemas.microsoft.com/office/powerpoint/2010/main" val="2931387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9B9DF0C-EC2E-470C-9E6C-6675A5570B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748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367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90" y="2397012"/>
            <a:ext cx="8125218" cy="19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42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1" y="3084384"/>
            <a:ext cx="10684021" cy="4030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753990" y="4158599"/>
            <a:ext cx="10684021" cy="612333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baseline="0">
                <a:solidFill>
                  <a:srgbClr val="002F6C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Presenter’s Full Name</a:t>
            </a:r>
            <a:br>
              <a:rPr lang="en-US" dirty="0"/>
            </a:br>
            <a:r>
              <a:rPr lang="en-US" dirty="0"/>
              <a:t>Job Title</a:t>
            </a:r>
          </a:p>
          <a:p>
            <a:pPr lvl="0"/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753990" y="3694076"/>
            <a:ext cx="10684021" cy="374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 b="0" baseline="0">
                <a:solidFill>
                  <a:srgbClr val="002F6C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Location/Date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755112" y="2221008"/>
            <a:ext cx="10684021" cy="8633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4363743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</a:rPr>
              <a:t>LOCKHEED MARTIN PROPRIETARY INFORMATION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9159" y="5014798"/>
            <a:ext cx="4948480" cy="11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451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12137" y="481101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DEB583E3-AB94-4DEB-A919-D3E63CBB01B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97961" y="1311425"/>
            <a:ext cx="11028292" cy="4387360"/>
          </a:xfrm>
          <a:prstGeom prst="rect">
            <a:avLst/>
          </a:prstGeo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sz="1800" b="1" baseline="0">
                <a:solidFill>
                  <a:schemeClr val="tx2"/>
                </a:solidFill>
                <a:latin typeface="+mn-lt"/>
              </a:defRPr>
            </a:lvl1pPr>
            <a:lvl2pPr marL="514350" indent="-171450">
              <a:buFont typeface="Calibri" panose="020F0502020204030204" pitchFamily="34" charset="0"/>
              <a:buChar char="̶"/>
              <a:defRPr sz="1500">
                <a:solidFill>
                  <a:schemeClr val="tx2"/>
                </a:solidFill>
              </a:defRPr>
            </a:lvl2pPr>
            <a:lvl3pPr marL="857250" indent="-171450">
              <a:buFont typeface="Wingdings" panose="05000000000000000000" pitchFamily="2" charset="2"/>
              <a:buChar char="Ø"/>
              <a:defRPr sz="1200">
                <a:solidFill>
                  <a:srgbClr val="63666A"/>
                </a:solidFill>
              </a:defRPr>
            </a:lvl3pPr>
            <a:lvl4pPr>
              <a:defRPr sz="1050">
                <a:solidFill>
                  <a:srgbClr val="63666A"/>
                </a:solidFill>
              </a:defRPr>
            </a:lvl4pPr>
            <a:lvl5pPr>
              <a:defRPr sz="1050">
                <a:solidFill>
                  <a:srgbClr val="63666A"/>
                </a:solidFill>
              </a:defRPr>
            </a:lvl5pPr>
            <a:lvl6pPr>
              <a:defRPr sz="1050">
                <a:solidFill>
                  <a:srgbClr val="63666A"/>
                </a:solidFill>
              </a:defRPr>
            </a:lvl6pPr>
            <a:lvl7pPr>
              <a:defRPr sz="1050"/>
            </a:lvl7pPr>
            <a:lvl8pPr>
              <a:defRPr sz="1050"/>
            </a:lvl8pPr>
            <a:lvl9pPr marL="2743200" indent="0">
              <a:buNone/>
              <a:defRPr/>
            </a:lvl9pPr>
          </a:lstStyle>
          <a:p>
            <a:pPr lvl="0"/>
            <a:r>
              <a:rPr lang="en-US" dirty="0"/>
              <a:t>Click to enter bulleted text.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764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755112" y="2613367"/>
            <a:ext cx="10684021" cy="8633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TRANSITION TITLE</a:t>
            </a:r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1" y="3536668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TRANSITION SUBTITLE</a:t>
            </a:r>
          </a:p>
        </p:txBody>
      </p:sp>
    </p:spTree>
    <p:extLst>
      <p:ext uri="{BB962C8B-B14F-4D97-AF65-F5344CB8AC3E}">
        <p14:creationId xmlns:p14="http://schemas.microsoft.com/office/powerpoint/2010/main" val="2290487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9119" y="2382826"/>
            <a:ext cx="8129417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3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 and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370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151569" y="2594573"/>
            <a:ext cx="5040431" cy="3246765"/>
          </a:xfrm>
          <a:prstGeom prst="rect">
            <a:avLst/>
          </a:prstGeom>
          <a:solidFill>
            <a:srgbClr val="FFFFF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358796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tIns="91440" bIns="91440"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rgbClr val="00A3E0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41963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370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1799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Whit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370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4986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ou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370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358796" y="2737125"/>
            <a:ext cx="4625974" cy="2961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rgbClr val="00A3E0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4768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755111" y="2613367"/>
            <a:ext cx="10684021" cy="8633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TRANSITION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12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755110" y="3536666"/>
            <a:ext cx="10684021" cy="612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cap="all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TRANSITION SUBTITLE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34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358796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rgbClr val="00A3E0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3666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enter text.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82797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37028"/>
            <a:ext cx="12192000" cy="641100"/>
          </a:xfrm>
          <a:prstGeom prst="rect">
            <a:avLst/>
          </a:prstGeom>
          <a:solidFill>
            <a:srgbClr val="002F6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116" y="6370886"/>
            <a:ext cx="1722797" cy="41634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53512"/>
            <a:ext cx="6618169" cy="56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cap="all" baseline="0">
                <a:solidFill>
                  <a:srgbClr val="002F6C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CLICK TO ENTER HEADER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358796" y="2737125"/>
            <a:ext cx="4625974" cy="29616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4000" kern="1200" cap="all" baseline="0">
                <a:solidFill>
                  <a:srgbClr val="00A3E0"/>
                </a:solidFill>
                <a:latin typeface="Agency FB" panose="020B0503020202020204" pitchFamily="34" charset="0"/>
              </a:defRPr>
            </a:lvl1pPr>
          </a:lstStyle>
          <a:p>
            <a:pPr lvl="0"/>
            <a:r>
              <a:rPr lang="en-US" dirty="0"/>
              <a:t>ADD MESSAGE                HERE.</a:t>
            </a:r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33399" y="1311425"/>
            <a:ext cx="6096000" cy="438736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aseline="0">
                <a:solidFill>
                  <a:srgbClr val="63666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enter bulleted text.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8693" y="6366995"/>
            <a:ext cx="4193946" cy="393741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FOOTER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4476" y="6471595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1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DOCUMENT PROTECTION GOES HERE</a:t>
            </a:r>
          </a:p>
        </p:txBody>
      </p:sp>
    </p:spTree>
    <p:extLst>
      <p:ext uri="{BB962C8B-B14F-4D97-AF65-F5344CB8AC3E}">
        <p14:creationId xmlns:p14="http://schemas.microsoft.com/office/powerpoint/2010/main" val="89811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40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7" r:id="rId4"/>
    <p:sldLayoutId id="2147483658" r:id="rId5"/>
    <p:sldLayoutId id="2147483651" r:id="rId6"/>
    <p:sldLayoutId id="2147483652" r:id="rId7"/>
    <p:sldLayoutId id="2147483653" r:id="rId8"/>
    <p:sldLayoutId id="2147483656" r:id="rId9"/>
    <p:sldLayoutId id="2147483654" r:id="rId10"/>
    <p:sldLayoutId id="21474836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86500"/>
            <a:ext cx="1219200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/>
          <p:cNvSpPr txBox="1">
            <a:spLocks/>
          </p:cNvSpPr>
          <p:nvPr userDrawn="1"/>
        </p:nvSpPr>
        <p:spPr>
          <a:xfrm>
            <a:off x="4363742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bg1"/>
                </a:solidFill>
              </a:rPr>
              <a:t>LOCKHEED MARTIN PROPRIETARY INFORMATION</a:t>
            </a:r>
          </a:p>
        </p:txBody>
      </p:sp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507668" y="6478683"/>
            <a:ext cx="3463048" cy="285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9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n-US" sz="9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or Footer (Optional)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30" y="6392159"/>
            <a:ext cx="1479820" cy="35760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82400" y="6464593"/>
            <a:ext cx="609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5264778-C0F2-4A1D-870D-8751F1230773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0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36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39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86500"/>
            <a:ext cx="1219200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31" y="6392161"/>
            <a:ext cx="1479820" cy="3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3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36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3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5116" y="1692068"/>
            <a:ext cx="11141765" cy="863374"/>
          </a:xfrm>
        </p:spPr>
        <p:txBody>
          <a:bodyPr/>
          <a:lstStyle/>
          <a:p>
            <a:r>
              <a:rPr lang="en-US" sz="4800" dirty="0"/>
              <a:t>Security</a:t>
            </a:r>
          </a:p>
          <a:p>
            <a:r>
              <a:rPr lang="en-US" sz="4800" dirty="0"/>
              <a:t>Digital Transformation and Our Role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LOCKHEED MARTIN PROPRIETARY INFORMATION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084CF4-D27D-4B5C-8A74-27F7A33D27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3989" y="3906626"/>
            <a:ext cx="10684021" cy="1014770"/>
          </a:xfrm>
        </p:spPr>
        <p:txBody>
          <a:bodyPr/>
          <a:lstStyle/>
          <a:p>
            <a:r>
              <a:rPr lang="en-US" dirty="0"/>
              <a:t>John Kemp</a:t>
            </a:r>
          </a:p>
          <a:p>
            <a:r>
              <a:rPr lang="en-US" dirty="0"/>
              <a:t>Lockheed Martin</a:t>
            </a:r>
          </a:p>
          <a:p>
            <a:r>
              <a:rPr lang="en-US" dirty="0"/>
              <a:t>Security Director, Enterprise Security Services &amp; Digital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92571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03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266468"/>
            <a:ext cx="8220364" cy="420665"/>
          </a:xfrm>
        </p:spPr>
        <p:txBody>
          <a:bodyPr/>
          <a:lstStyle/>
          <a:p>
            <a:r>
              <a:rPr lang="en-US" sz="24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1055" y="1014635"/>
            <a:ext cx="9878291" cy="3285694"/>
          </a:xfrm>
        </p:spPr>
        <p:txBody>
          <a:bodyPr/>
          <a:lstStyle/>
          <a:p>
            <a:r>
              <a:rPr lang="en-US" sz="1600" dirty="0"/>
              <a:t>What is Digital Transformation  - Is it really new?</a:t>
            </a:r>
          </a:p>
          <a:p>
            <a:r>
              <a:rPr lang="en-US" sz="1600" dirty="0"/>
              <a:t>How the CEO/CFO/CIO community sees Digital Transformation</a:t>
            </a:r>
          </a:p>
          <a:p>
            <a:r>
              <a:rPr lang="en-US" sz="1600" dirty="0"/>
              <a:t>The CSO view of Digital Transformation</a:t>
            </a:r>
          </a:p>
          <a:p>
            <a:r>
              <a:rPr lang="en-US" sz="1600" dirty="0"/>
              <a:t>Customer perspective</a:t>
            </a:r>
          </a:p>
          <a:p>
            <a:r>
              <a:rPr lang="en-US" sz="1600" dirty="0"/>
              <a:t>Employee Perspective</a:t>
            </a:r>
          </a:p>
          <a:p>
            <a:r>
              <a:rPr lang="en-US" sz="1600" dirty="0"/>
              <a:t>Impact to Security – Our tools and processes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7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266468"/>
            <a:ext cx="8220364" cy="420665"/>
          </a:xfrm>
        </p:spPr>
        <p:txBody>
          <a:bodyPr/>
          <a:lstStyle/>
          <a:p>
            <a:r>
              <a:rPr lang="en-US" sz="2400" dirty="0"/>
              <a:t>What is digital transformation -   is it really new?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2509" y="1142321"/>
            <a:ext cx="9878291" cy="3285694"/>
          </a:xfrm>
        </p:spPr>
        <p:txBody>
          <a:bodyPr/>
          <a:lstStyle/>
          <a:p>
            <a:r>
              <a:rPr lang="en-US" sz="1600" dirty="0"/>
              <a:t>Lean/Six Sigma, ERP, CRM, Agile, </a:t>
            </a:r>
            <a:r>
              <a:rPr lang="en-US" sz="1600" dirty="0" err="1"/>
              <a:t>DevSecOps</a:t>
            </a:r>
            <a:r>
              <a:rPr lang="en-US" sz="1600" dirty="0"/>
              <a:t> – How many buzzwords can we use?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Digital Transformation – Change in how we do business, Deliver Value to our Stakeholders</a:t>
            </a:r>
          </a:p>
          <a:p>
            <a:endParaRPr lang="en-US" sz="1600" dirty="0"/>
          </a:p>
          <a:p>
            <a:r>
              <a:rPr lang="en-US" sz="1600" dirty="0"/>
              <a:t>Internet of Everything – Connected Shop Floors, Tools, Cars, Watches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Modernization within Security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1600" dirty="0"/>
              <a:t>Digital Transformation in the Business Environment – Shopping, Insurance, Mortgage, Security</a:t>
            </a:r>
          </a:p>
          <a:p>
            <a:endParaRPr lang="en-US" sz="1600" dirty="0"/>
          </a:p>
          <a:p>
            <a:pPr lvl="1"/>
            <a:endParaRPr lang="en-US" sz="13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7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199720"/>
            <a:ext cx="8220364" cy="420665"/>
          </a:xfrm>
        </p:spPr>
        <p:txBody>
          <a:bodyPr/>
          <a:lstStyle/>
          <a:p>
            <a:r>
              <a:rPr lang="en-US" sz="2400" dirty="0"/>
              <a:t>How the CEO/CFO/CIO See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17237" y="1153180"/>
            <a:ext cx="9878291" cy="3285694"/>
          </a:xfrm>
        </p:spPr>
        <p:txBody>
          <a:bodyPr/>
          <a:lstStyle/>
          <a:p>
            <a:r>
              <a:rPr lang="en-US" sz="1600" dirty="0"/>
              <a:t>Reduce Cost</a:t>
            </a:r>
          </a:p>
          <a:p>
            <a:endParaRPr lang="en-US" sz="1600" dirty="0"/>
          </a:p>
          <a:p>
            <a:r>
              <a:rPr lang="en-US" sz="1600" dirty="0"/>
              <a:t>Improve Customer Engagement</a:t>
            </a:r>
          </a:p>
          <a:p>
            <a:endParaRPr lang="en-US" sz="1600" dirty="0"/>
          </a:p>
          <a:p>
            <a:r>
              <a:rPr lang="en-US" sz="1600" dirty="0"/>
              <a:t>Increase Profit/Margins</a:t>
            </a:r>
          </a:p>
          <a:p>
            <a:endParaRPr lang="en-US" sz="1600" dirty="0"/>
          </a:p>
          <a:p>
            <a:r>
              <a:rPr lang="en-US" sz="1600" dirty="0"/>
              <a:t>Business Imperative</a:t>
            </a:r>
          </a:p>
          <a:p>
            <a:endParaRPr lang="en-US" sz="1600" dirty="0"/>
          </a:p>
          <a:p>
            <a:r>
              <a:rPr lang="en-US" sz="1600" dirty="0"/>
              <a:t>Risk as it relates to Execution,  Not Risk as it relates to Compromise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05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199720"/>
            <a:ext cx="8220364" cy="420665"/>
          </a:xfrm>
        </p:spPr>
        <p:txBody>
          <a:bodyPr/>
          <a:lstStyle/>
          <a:p>
            <a:r>
              <a:rPr lang="en-US" sz="2400" dirty="0"/>
              <a:t>How the </a:t>
            </a:r>
            <a:r>
              <a:rPr lang="en-US" sz="2400" dirty="0" err="1"/>
              <a:t>cso</a:t>
            </a:r>
            <a:r>
              <a:rPr lang="en-US" sz="2400" dirty="0"/>
              <a:t> sees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418" y="968453"/>
            <a:ext cx="9878291" cy="3285694"/>
          </a:xfrm>
        </p:spPr>
        <p:txBody>
          <a:bodyPr/>
          <a:lstStyle/>
          <a:p>
            <a:r>
              <a:rPr lang="en-US" sz="4400" dirty="0"/>
              <a:t>Risk</a:t>
            </a:r>
          </a:p>
          <a:p>
            <a:r>
              <a:rPr lang="en-US" sz="3200" dirty="0"/>
              <a:t>Risk</a:t>
            </a:r>
          </a:p>
          <a:p>
            <a:r>
              <a:rPr lang="en-US" sz="1600" dirty="0"/>
              <a:t>Risk</a:t>
            </a:r>
          </a:p>
          <a:p>
            <a:r>
              <a:rPr lang="en-US" sz="1600" dirty="0"/>
              <a:t>Work</a:t>
            </a:r>
          </a:p>
          <a:p>
            <a:r>
              <a:rPr lang="en-US" sz="1600" dirty="0"/>
              <a:t>Opportunity</a:t>
            </a:r>
          </a:p>
          <a:p>
            <a:endParaRPr lang="en-US" sz="2400" dirty="0"/>
          </a:p>
          <a:p>
            <a:endParaRPr lang="en-US" sz="1600" dirty="0"/>
          </a:p>
          <a:p>
            <a:endParaRPr lang="en-US" sz="105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1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199720"/>
            <a:ext cx="8220364" cy="420665"/>
          </a:xfrm>
        </p:spPr>
        <p:txBody>
          <a:bodyPr/>
          <a:lstStyle/>
          <a:p>
            <a:r>
              <a:rPr lang="en-US" sz="2400" dirty="0"/>
              <a:t>The customer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08000" y="1033107"/>
            <a:ext cx="9878291" cy="3285694"/>
          </a:xfrm>
        </p:spPr>
        <p:txBody>
          <a:bodyPr/>
          <a:lstStyle/>
          <a:p>
            <a:r>
              <a:rPr lang="en-US" sz="1600" dirty="0"/>
              <a:t>Internal Customers</a:t>
            </a:r>
          </a:p>
          <a:p>
            <a:pPr lvl="1"/>
            <a:r>
              <a:rPr lang="en-US" sz="1600" b="1" dirty="0"/>
              <a:t>Necessary to Survive</a:t>
            </a:r>
          </a:p>
          <a:p>
            <a:pPr lvl="1"/>
            <a:r>
              <a:rPr lang="en-US" sz="1600" b="1" dirty="0"/>
              <a:t>Evolution of Engineering (Innovation)</a:t>
            </a:r>
          </a:p>
          <a:p>
            <a:pPr lvl="1"/>
            <a:r>
              <a:rPr lang="en-US" sz="1600" b="1" dirty="0"/>
              <a:t>Security: Part of the Solution or Part of the Resistance</a:t>
            </a:r>
          </a:p>
          <a:p>
            <a:pPr lvl="1"/>
            <a:endParaRPr lang="en-US" sz="1600" b="1" dirty="0"/>
          </a:p>
          <a:p>
            <a:r>
              <a:rPr lang="en-US" sz="1600" dirty="0"/>
              <a:t>External Customers </a:t>
            </a:r>
          </a:p>
          <a:p>
            <a:pPr lvl="1"/>
            <a:r>
              <a:rPr lang="en-US" sz="1600" b="1" dirty="0"/>
              <a:t>Can my Security team execute</a:t>
            </a:r>
          </a:p>
          <a:p>
            <a:pPr lvl="1"/>
            <a:r>
              <a:rPr lang="en-US" sz="1600" b="1" dirty="0"/>
              <a:t>Risk Adverse</a:t>
            </a:r>
          </a:p>
          <a:p>
            <a:pPr lvl="1"/>
            <a:r>
              <a:rPr lang="en-US" sz="1600" b="1" dirty="0"/>
              <a:t>Necessary Evil</a:t>
            </a:r>
          </a:p>
          <a:p>
            <a:pPr lvl="1"/>
            <a:r>
              <a:rPr lang="en-US" sz="1600" b="1" dirty="0"/>
              <a:t>Why didn’t we do this years ago</a:t>
            </a:r>
          </a:p>
          <a:p>
            <a:pPr lvl="1"/>
            <a:endParaRPr lang="en-US" sz="1600" b="1" dirty="0"/>
          </a:p>
          <a:p>
            <a:r>
              <a:rPr lang="en-US" sz="1600" b="1" dirty="0"/>
              <a:t>Cybersecurity Perspective</a:t>
            </a:r>
          </a:p>
          <a:p>
            <a:pPr lvl="1"/>
            <a:r>
              <a:rPr lang="en-US" sz="1600" b="1" dirty="0"/>
              <a:t>Agile</a:t>
            </a:r>
          </a:p>
          <a:p>
            <a:pPr lvl="1"/>
            <a:r>
              <a:rPr lang="en-US" sz="1600" b="1" dirty="0" err="1"/>
              <a:t>DevSecOps</a:t>
            </a:r>
            <a:endParaRPr lang="en-US" sz="1600" b="1" dirty="0"/>
          </a:p>
          <a:p>
            <a:pPr lvl="1"/>
            <a:r>
              <a:rPr lang="en-US" sz="1600" b="1" dirty="0"/>
              <a:t>Cloud Enablement</a:t>
            </a:r>
          </a:p>
          <a:p>
            <a:pPr lvl="1"/>
            <a:r>
              <a:rPr lang="en-US" sz="1600" b="1" dirty="0"/>
              <a:t>Flattened Environments</a:t>
            </a:r>
          </a:p>
          <a:p>
            <a:pPr lvl="1"/>
            <a:endParaRPr lang="en-US" sz="1300" b="1" dirty="0"/>
          </a:p>
          <a:p>
            <a:pPr lvl="1"/>
            <a:endParaRPr lang="en-US" sz="1300" b="1" dirty="0"/>
          </a:p>
          <a:p>
            <a:pPr lvl="1"/>
            <a:endParaRPr lang="en-US" sz="1300" b="1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05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0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199720"/>
            <a:ext cx="8220364" cy="420665"/>
          </a:xfrm>
        </p:spPr>
        <p:txBody>
          <a:bodyPr/>
          <a:lstStyle/>
          <a:p>
            <a:r>
              <a:rPr lang="en-US" sz="2400" dirty="0"/>
              <a:t>The employee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44946" y="1180889"/>
            <a:ext cx="9878291" cy="3285694"/>
          </a:xfrm>
        </p:spPr>
        <p:txBody>
          <a:bodyPr/>
          <a:lstStyle/>
          <a:p>
            <a:r>
              <a:rPr lang="en-US" sz="1600" dirty="0"/>
              <a:t>What’s in it for Me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Can you protect my Stuff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Privacy: Every time I turn around someone has compromised my ….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Impact of GDPR, CPPA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Your business process is not my concern – Make it easier for me but don’t put me at Risk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05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7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9" y="199720"/>
            <a:ext cx="8220364" cy="420665"/>
          </a:xfrm>
        </p:spPr>
        <p:txBody>
          <a:bodyPr/>
          <a:lstStyle/>
          <a:p>
            <a:r>
              <a:rPr lang="en-US" sz="2400" dirty="0"/>
              <a:t>Impact to Security – Our tools and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4EF-8102-4253-BB28-F20C7983C4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2509" y="709835"/>
            <a:ext cx="9878291" cy="3285694"/>
          </a:xfrm>
        </p:spPr>
        <p:txBody>
          <a:bodyPr/>
          <a:lstStyle/>
          <a:p>
            <a:endParaRPr lang="en-US" sz="1600" dirty="0"/>
          </a:p>
          <a:p>
            <a:r>
              <a:rPr lang="en-US" sz="1600" dirty="0"/>
              <a:t>A Day in the life of an FSO/ISSM/CPSO/SSO</a:t>
            </a:r>
          </a:p>
          <a:p>
            <a:endParaRPr lang="en-US" sz="1600" dirty="0"/>
          </a:p>
          <a:p>
            <a:r>
              <a:rPr lang="en-US" sz="1600" dirty="0"/>
              <a:t>Clearance transformation – </a:t>
            </a:r>
            <a:r>
              <a:rPr lang="en-US" sz="1600" dirty="0" err="1"/>
              <a:t>eQIP</a:t>
            </a:r>
            <a:r>
              <a:rPr lang="en-US" sz="1600" dirty="0"/>
              <a:t>, JPAS, DISS, ……</a:t>
            </a:r>
          </a:p>
          <a:p>
            <a:endParaRPr lang="en-US" sz="1600" dirty="0"/>
          </a:p>
          <a:p>
            <a:r>
              <a:rPr lang="en-US" sz="1600" dirty="0"/>
              <a:t>Government Systems</a:t>
            </a:r>
            <a:endParaRPr lang="en-US" sz="1000" dirty="0"/>
          </a:p>
          <a:p>
            <a:endParaRPr lang="en-US" sz="1600" dirty="0"/>
          </a:p>
          <a:p>
            <a:r>
              <a:rPr lang="en-US" sz="1600" dirty="0"/>
              <a:t>Emergence of CUI</a:t>
            </a:r>
          </a:p>
          <a:p>
            <a:endParaRPr lang="en-US" sz="1600" dirty="0"/>
          </a:p>
          <a:p>
            <a:r>
              <a:rPr lang="en-US" sz="1600" dirty="0" err="1"/>
              <a:t>CyberSecurity</a:t>
            </a:r>
            <a:r>
              <a:rPr lang="en-US" sz="1600" dirty="0"/>
              <a:t> – Insider Threat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050" dirty="0"/>
          </a:p>
          <a:p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2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9842AC-B329-41F4-9FCD-F8303DCF1D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1781" y="2748956"/>
            <a:ext cx="8220364" cy="420665"/>
          </a:xfrm>
        </p:spPr>
        <p:txBody>
          <a:bodyPr/>
          <a:lstStyle/>
          <a:p>
            <a:pPr algn="ctr"/>
            <a:r>
              <a:rPr lang="en-US" sz="40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61551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LMTemplate_Colors">
      <a:dk1>
        <a:srgbClr val="63666A"/>
      </a:dk1>
      <a:lt1>
        <a:sysClr val="window" lastClr="FFFFFF"/>
      </a:lt1>
      <a:dk2>
        <a:srgbClr val="000000"/>
      </a:dk2>
      <a:lt2>
        <a:srgbClr val="E7E6E6"/>
      </a:lt2>
      <a:accent1>
        <a:srgbClr val="002F6C"/>
      </a:accent1>
      <a:accent2>
        <a:srgbClr val="00A3E0"/>
      </a:accent2>
      <a:accent3>
        <a:srgbClr val="007396"/>
      </a:accent3>
      <a:accent4>
        <a:srgbClr val="833177"/>
      </a:accent4>
      <a:accent5>
        <a:srgbClr val="43B02A"/>
      </a:accent5>
      <a:accent6>
        <a:srgbClr val="FFCD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ckheed Martin PowerPoint_2018_Blue-Title2" id="{FF18C928-1474-A540-8A09-1C36D92B1F60}" vid="{5E11714D-AF48-9E40-8241-CE818B50FA06}"/>
    </a:ext>
  </a:extLst>
</a:theme>
</file>

<file path=ppt/theme/theme3.xml><?xml version="1.0" encoding="utf-8"?>
<a:theme xmlns:a="http://schemas.openxmlformats.org/drawingml/2006/main" name="3_Office Theme">
  <a:themeElements>
    <a:clrScheme name="LMTemplate_Colors">
      <a:dk1>
        <a:srgbClr val="63666A"/>
      </a:dk1>
      <a:lt1>
        <a:sysClr val="window" lastClr="FFFFFF"/>
      </a:lt1>
      <a:dk2>
        <a:srgbClr val="000000"/>
      </a:dk2>
      <a:lt2>
        <a:srgbClr val="E7E6E6"/>
      </a:lt2>
      <a:accent1>
        <a:srgbClr val="002F6C"/>
      </a:accent1>
      <a:accent2>
        <a:srgbClr val="00A3E0"/>
      </a:accent2>
      <a:accent3>
        <a:srgbClr val="007396"/>
      </a:accent3>
      <a:accent4>
        <a:srgbClr val="833177"/>
      </a:accent4>
      <a:accent5>
        <a:srgbClr val="43B02A"/>
      </a:accent5>
      <a:accent6>
        <a:srgbClr val="FFC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ckheed Martin PowerPoint.PPTX" id="{5F09EA83-9AEC-4857-AC14-D0B7CAC17FED}" vid="{ABD7E0D0-260C-4059-8430-9005EA43B7E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TaxCatchAll xmlns="661bd46e-921f-4b2f-94f6-3f9bfcdede32"/>
    <SIPLabel_Specialty xmlns="661bd46e-921f-4b2f-94f6-3f9bfcdede32"/>
    <SIPLabel_TPPI xmlns="661bd46e-921f-4b2f-94f6-3f9bfcdede32" xsi:nil="true"/>
    <TaxKeywordTaxHTField xmlns="661bd46e-921f-4b2f-94f6-3f9bfcdede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Lockheed Martin Proprietary Information</TermName>
          <TermId xmlns="http://schemas.microsoft.com/office/infopath/2007/PartnerControls">11111111-1111-1111-1111-111111111111</TermId>
        </TermInfo>
      </Terms>
    </TaxKeywordTaxHTField>
    <SIPLabel_OCI xmlns="661bd46e-921f-4b2f-94f6-3f9bfcdede32" xsi:nil="true"/>
    <Info xmlns="1042a8a7-e606-4d6a-9cd6-c2fbda9658e7" xsi:nil="true"/>
    <SIPLabel_ECICountry xmlns="661bd46e-921f-4b2f-94f6-3f9bfcdede32"/>
    <SIPLabel xmlns="661bd46e-921f-4b2f-94f6-3f9bfcdede32">
      <Value>Unrestricted</Value>
    </SIPLabe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BFE13F2C6DC4E8A742168C5E5E2A3" ma:contentTypeVersion="12" ma:contentTypeDescription="Create a new document." ma:contentTypeScope="" ma:versionID="48900e67c0d0066448a8529c3e1c1e65">
  <xsd:schema xmlns:xsd="http://www.w3.org/2001/XMLSchema" xmlns:xs="http://www.w3.org/2001/XMLSchema" xmlns:p="http://schemas.microsoft.com/office/2006/metadata/properties" xmlns:ns2="661bd46e-921f-4b2f-94f6-3f9bfcdede32" xmlns:ns3="1042a8a7-e606-4d6a-9cd6-c2fbda9658e7" targetNamespace="http://schemas.microsoft.com/office/2006/metadata/properties" ma:root="true" ma:fieldsID="7935dc6e203849a374f4e7dc4c1c3403" ns2:_="" ns3:_="">
    <xsd:import namespace="661bd46e-921f-4b2f-94f6-3f9bfcdede32"/>
    <xsd:import namespace="1042a8a7-e606-4d6a-9cd6-c2fbda9658e7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3:Info" minOccurs="0"/>
                <xsd:element ref="ns2:SIPLabel" minOccurs="0"/>
                <xsd:element ref="ns2:SIPLabel_ECICountry" minOccurs="0"/>
                <xsd:element ref="ns2:SIPLabel_OCI" minOccurs="0"/>
                <xsd:element ref="ns2:SIPLabel_TPPI" minOccurs="0"/>
                <xsd:element ref="ns2:SIPLabel_Special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d46e-921f-4b2f-94f6-3f9bfcdede3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Enterprise_x0020_Keywords" ma:displayName="Enterprise Keywords" ma:fieldId="{23f27201-bee3-471e-b2e7-b64fd8b7ca38}" ma:taxonomyMulti="true" ma:sspId="5f68076a-9896-4f70-850d-4130ed0339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5dfc3885-0e86-4dcb-a692-351b8f83f0b3}" ma:internalName="TaxCatchAll" ma:showField="CatchAllData" ma:web="661bd46e-921f-4b2f-94f6-3f9bfcdede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IPLabel" ma:index="12" nillable="true" ma:displayName="Sensitive Information Protection (SIP) Label" ma:internalName="SIPLabel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restricted"/>
                    <xsd:enumeration value="Lockheed Martin Proprietary Information (LMPI)"/>
                    <xsd:enumeration value="Export Controlled Information (ECI)"/>
                    <xsd:enumeration value="Attorney-Client Privileged Information and/or Attorney Work Product"/>
                    <xsd:enumeration value="Protected Information"/>
                    <xsd:enumeration value="Personal Information"/>
                    <xsd:enumeration value="Third Party Proprietary Information"/>
                    <xsd:enumeration value="Organizational Conflict of Interest (OCI)"/>
                    <xsd:enumeration value="Specialty Label"/>
                  </xsd:restriction>
                </xsd:simpleType>
              </xsd:element>
            </xsd:sequence>
          </xsd:extension>
        </xsd:complexContent>
      </xsd:complexType>
    </xsd:element>
    <xsd:element name="SIPLabel_ECICountry" ma:index="13" nillable="true" ma:displayName="Export Control Country of Jurisdiction" ma:internalName="SIPLabel_ECICoun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ited States (US)"/>
                    <xsd:enumeration value="Canada (CA)"/>
                    <xsd:enumeration value="United Kingdom (GB)"/>
                    <xsd:enumeration value="Australia (AU)"/>
                    <xsd:enumeration value="Albania (AL)"/>
                    <xsd:enumeration value="Argentina (AR)"/>
                    <xsd:enumeration value="Bahrain (BH)"/>
                    <xsd:enumeration value="Belgium (BE)"/>
                    <xsd:enumeration value="Brazil (BR)"/>
                    <xsd:enumeration value="China (CN)"/>
                    <xsd:enumeration value="Colombia (CO)"/>
                    <xsd:enumeration value="Croatia (HR)"/>
                    <xsd:enumeration value="Denmark (DK)"/>
                    <xsd:enumeration value="Egypt (EG)"/>
                    <xsd:enumeration value="Finland (FI)"/>
                    <xsd:enumeration value="France (FR)"/>
                    <xsd:enumeration value="Germany (DE)"/>
                    <xsd:enumeration value="Greece (GR)"/>
                    <xsd:enumeration value="Guam (GU)"/>
                    <xsd:enumeration value="Hong Kong (HK)"/>
                    <xsd:enumeration value="India (IN)"/>
                    <xsd:enumeration value="Israel (IL)"/>
                    <xsd:enumeration value="Italy (IT)"/>
                    <xsd:enumeration value="Japan (JP)"/>
                    <xsd:enumeration value="Korea, Republic of (KR)"/>
                    <xsd:enumeration value="Kuwait (KW)"/>
                    <xsd:enumeration value="Malaysia (MY)"/>
                    <xsd:enumeration value="Mauritius (MU)"/>
                    <xsd:enumeration value="Mexico (MX)"/>
                    <xsd:enumeration value="Netherlands (NL)"/>
                    <xsd:enumeration value="New Zealand (NZ)"/>
                    <xsd:enumeration value="Norway (NO)"/>
                    <xsd:enumeration value="Philippines (PH)"/>
                    <xsd:enumeration value="Poland (PL)"/>
                    <xsd:enumeration value="Portugal (PT)"/>
                    <xsd:enumeration value="Puerto Rico (PR)"/>
                    <xsd:enumeration value="Romania (RO)"/>
                    <xsd:enumeration value="Saudi Arabia (SA)"/>
                    <xsd:enumeration value="Singapore (SG)"/>
                    <xsd:enumeration value="South Africa (ZA)"/>
                    <xsd:enumeration value="Spain (ES)"/>
                    <xsd:enumeration value="Sweden (SE)"/>
                    <xsd:enumeration value="Switzerland (CH)"/>
                    <xsd:enumeration value="Taiwan, Province of China (TW)"/>
                    <xsd:enumeration value="Thailand (TH)"/>
                    <xsd:enumeration value="Turkey (TR)"/>
                    <xsd:enumeration value="United Arab Emirates (AE)"/>
                    <xsd:enumeration value="Venezuela (VE)"/>
                    <xsd:enumeration value="Viet Nam (VN)"/>
                  </xsd:restriction>
                </xsd:simpleType>
              </xsd:element>
            </xsd:sequence>
          </xsd:extension>
        </xsd:complexContent>
      </xsd:complexType>
    </xsd:element>
    <xsd:element name="SIPLabel_OCI" ma:index="14" nillable="true" ma:displayName="Organizational Conflict of Interest" ma:internalName="SIPLabel_OCI">
      <xsd:simpleType>
        <xsd:restriction base="dms:Text"/>
      </xsd:simpleType>
    </xsd:element>
    <xsd:element name="SIPLabel_TPPI" ma:index="15" nillable="true" ma:displayName="Third Party" ma:internalName="SIPLabel_TPPI">
      <xsd:simpleType>
        <xsd:restriction base="dms:Text"/>
      </xsd:simpleType>
    </xsd:element>
    <xsd:element name="SIPLabel_Specialty" ma:index="16" nillable="true" ma:displayName="Specialty Label" ma:internalName="SIPLabel_Special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 Official Use Only"/>
                    <xsd:enumeration value="NATO Restricted"/>
                    <xsd:enumeration value="UK OFFICIAL"/>
                    <xsd:enumeration value="UK OFFICIAL-SENSITIV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2a8a7-e606-4d6a-9cd6-c2fbda9658e7" elementFormDefault="qualified">
    <xsd:import namespace="http://schemas.microsoft.com/office/2006/documentManagement/types"/>
    <xsd:import namespace="http://schemas.microsoft.com/office/infopath/2007/PartnerControls"/>
    <xsd:element name="Info" ma:index="11" nillable="true" ma:displayName="Info" ma:internalName="Inf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99D200-8C76-4381-B149-0ABAA83066DA}">
  <ds:schemaRefs>
    <ds:schemaRef ds:uri="http://schemas.microsoft.com/office/infopath/2007/PartnerControls"/>
    <ds:schemaRef ds:uri="http://schemas.microsoft.com/office/2006/documentManagement/types"/>
    <ds:schemaRef ds:uri="1042a8a7-e606-4d6a-9cd6-c2fbda9658e7"/>
    <ds:schemaRef ds:uri="http://www.w3.org/XML/1998/namespace"/>
    <ds:schemaRef ds:uri="http://purl.org/dc/elements/1.1/"/>
    <ds:schemaRef ds:uri="http://schemas.openxmlformats.org/package/2006/metadata/core-properties"/>
    <ds:schemaRef ds:uri="661bd46e-921f-4b2f-94f6-3f9bfcdede32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5D910FE-BA35-46CD-9006-7B6EAFC627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6939EC-D0B0-4FCE-ACE8-B16456A0E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bd46e-921f-4b2f-94f6-3f9bfcdede32"/>
    <ds:schemaRef ds:uri="1042a8a7-e606-4d6a-9cd6-c2fbda9658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324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Agency FB</vt:lpstr>
      <vt:lpstr>Arial</vt:lpstr>
      <vt:lpstr>Calibri</vt:lpstr>
      <vt:lpstr>Wingdings</vt:lpstr>
      <vt:lpstr>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Presentation</dc:title>
  <dc:creator>Miles, Jean E (US)</dc:creator>
  <cp:keywords>Lockheed Martin Proprietary Information</cp:keywords>
  <cp:lastModifiedBy>Gerardi, Robert M (US)</cp:lastModifiedBy>
  <cp:revision>72</cp:revision>
  <cp:lastPrinted>2020-01-15T13:58:49Z</cp:lastPrinted>
  <dcterms:created xsi:type="dcterms:W3CDTF">2017-06-29T19:00:07Z</dcterms:created>
  <dcterms:modified xsi:type="dcterms:W3CDTF">2020-01-21T12:39:02Z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0x010100A29BFE13F2C6DC4E8A742168C5E5E2A3</vt:lpwstr>
  </property>
  <property fmtid="{D5CDD505-2E9C-101B-9397-08002B2CF9AE}" pid="3" name="Enterprise Keywords">
    <vt:lpwstr/>
  </property>
  <property fmtid="{D5CDD505-2E9C-101B-9397-08002B2CF9AE}" pid="4" name="checkedProgramsCount">
    <vt:i4>0</vt:i4>
  </property>
  <property fmtid="{D5CDD505-2E9C-101B-9397-08002B2CF9AE}" pid="5" name="LM SIP Document Sensitivity">
    <vt:lpwstr>Lockheed Martin Proprietary Information</vt:lpwstr>
  </property>
  <property fmtid="{D5CDD505-2E9C-101B-9397-08002B2CF9AE}" pid="6" name="Document Author">
    <vt:lpwstr>ACCT03\71847</vt:lpwstr>
  </property>
  <property fmtid="{D5CDD505-2E9C-101B-9397-08002B2CF9AE}" pid="7" name="Document Sensitivity">
    <vt:lpwstr>2</vt:lpwstr>
  </property>
  <property fmtid="{D5CDD505-2E9C-101B-9397-08002B2CF9AE}" pid="8" name="ThirdParty">
    <vt:lpwstr/>
  </property>
  <property fmtid="{D5CDD505-2E9C-101B-9397-08002B2CF9AE}" pid="9" name="OCI Restriction">
    <vt:bool>false</vt:bool>
  </property>
  <property fmtid="{D5CDD505-2E9C-101B-9397-08002B2CF9AE}" pid="10" name="OCI Additional Info">
    <vt:lpwstr/>
  </property>
  <property fmtid="{D5CDD505-2E9C-101B-9397-08002B2CF9AE}" pid="11" name="Allow Header Overwrite">
    <vt:bool>true</vt:bool>
  </property>
  <property fmtid="{D5CDD505-2E9C-101B-9397-08002B2CF9AE}" pid="12" name="Allow Footer Overwrite">
    <vt:bool>true</vt:bool>
  </property>
  <property fmtid="{D5CDD505-2E9C-101B-9397-08002B2CF9AE}" pid="13" name="Multiple Selected">
    <vt:lpwstr>-1</vt:lpwstr>
  </property>
  <property fmtid="{D5CDD505-2E9C-101B-9397-08002B2CF9AE}" pid="14" name="SIPLongWording">
    <vt:lpwstr>Lockheed Martin Proprietary Information_x000d_
_x000d_
</vt:lpwstr>
  </property>
  <property fmtid="{D5CDD505-2E9C-101B-9397-08002B2CF9AE}" pid="15" name="ExpCountry">
    <vt:lpwstr/>
  </property>
</Properties>
</file>